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96" r:id="rId3"/>
    <p:sldId id="260" r:id="rId4"/>
    <p:sldId id="269" r:id="rId5"/>
    <p:sldId id="295" r:id="rId6"/>
    <p:sldId id="274" r:id="rId7"/>
    <p:sldId id="261" r:id="rId8"/>
    <p:sldId id="265" r:id="rId9"/>
    <p:sldId id="280" r:id="rId10"/>
    <p:sldId id="288" r:id="rId11"/>
    <p:sldId id="289" r:id="rId12"/>
    <p:sldId id="293" r:id="rId13"/>
    <p:sldId id="294" r:id="rId14"/>
    <p:sldId id="266" r:id="rId15"/>
    <p:sldId id="290" r:id="rId16"/>
    <p:sldId id="267" r:id="rId17"/>
    <p:sldId id="291" r:id="rId18"/>
    <p:sldId id="277" r:id="rId19"/>
    <p:sldId id="270" r:id="rId20"/>
    <p:sldId id="285" r:id="rId21"/>
    <p:sldId id="257" r:id="rId22"/>
    <p:sldId id="279" r:id="rId23"/>
    <p:sldId id="287" r:id="rId24"/>
    <p:sldId id="2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9"/>
    <p:restoredTop sz="95000"/>
  </p:normalViewPr>
  <p:slideViewPr>
    <p:cSldViewPr snapToGrid="0" snapToObjects="1">
      <p:cViewPr>
        <p:scale>
          <a:sx n="80" d="100"/>
          <a:sy n="80" d="100"/>
        </p:scale>
        <p:origin x="1368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CCB8D-2711-D942-A053-7C9CBE9588FC}" type="datetimeFigureOut">
              <a:rPr lang="en-US" smtClean="0"/>
              <a:t>3/30/18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8B6D0-E384-9E4B-B9B4-460705DA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22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the reflector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26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22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the reflector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58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the </a:t>
            </a:r>
            <a:r>
              <a:rPr lang="en-US" dirty="0" smtClean="0"/>
              <a:t>reflectors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65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2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47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58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lines across</a:t>
            </a:r>
            <a:r>
              <a:rPr lang="en-US" baseline="0" dirty="0" smtClean="0"/>
              <a:t> the overhead view show tracks. The yellow one corresponds to the </a:t>
            </a:r>
            <a:r>
              <a:rPr lang="en-US" baseline="0" dirty="0" err="1" smtClean="0"/>
              <a:t>radargram</a:t>
            </a:r>
            <a:r>
              <a:rPr lang="en-US" baseline="0" dirty="0" smtClean="0"/>
              <a:t> shown and the cyan marks the reflector.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3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Plot: each point is one of the reflectors found near scallops,</a:t>
            </a:r>
            <a:r>
              <a:rPr lang="en-US" baseline="0" dirty="0" smtClean="0"/>
              <a:t> showing its depth with dielectric constant 3.15.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55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the poles:</a:t>
            </a:r>
            <a:r>
              <a:rPr lang="en-US" baseline="0" dirty="0" smtClean="0"/>
              <a:t> ice stable at the surface. In the equatorial regions: ice not stable at any depth. In the </a:t>
            </a:r>
            <a:r>
              <a:rPr lang="en-US" baseline="0" dirty="0" err="1" smtClean="0"/>
              <a:t>midlatitudes</a:t>
            </a:r>
            <a:r>
              <a:rPr lang="en-US" baseline="0" dirty="0" smtClean="0"/>
              <a:t>: ice stable in the near subsurface.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94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 analysis: depth corrected </a:t>
            </a:r>
            <a:r>
              <a:rPr lang="en-US" dirty="0" err="1" smtClean="0"/>
              <a:t>radargrams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86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6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Ended up at</a:t>
            </a:r>
            <a:r>
              <a:rPr lang="en-US" baseline="0" dirty="0" smtClean="0"/>
              <a:t> ~6:20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1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1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Purity: did subsurface come from precipitation onto the surface (now buried) or diffuse into the soil?</a:t>
            </a:r>
            <a:r>
              <a:rPr lang="en-US" baseline="0" dirty="0" smtClean="0"/>
              <a:t> </a:t>
            </a:r>
            <a:r>
              <a:rPr lang="en-US" dirty="0" smtClean="0"/>
              <a:t>Distribution: is it associated with certain features and what does that say about the origin of those features?</a:t>
            </a:r>
            <a:r>
              <a:rPr lang="en-US" baseline="0" dirty="0" smtClean="0"/>
              <a:t> </a:t>
            </a:r>
            <a:r>
              <a:rPr lang="en-US" dirty="0" smtClean="0"/>
              <a:t>Depth: how much ice is there?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21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Scallops and expanded craters: collapse by sublimation of subsurface ice. Pedestal craters: ice armored by </a:t>
            </a:r>
            <a:r>
              <a:rPr lang="en-US" dirty="0" err="1" smtClean="0"/>
              <a:t>ejecta</a:t>
            </a:r>
            <a:r>
              <a:rPr lang="en-US" dirty="0" smtClean="0"/>
              <a:t>, lost in surroundings. </a:t>
            </a:r>
            <a:r>
              <a:rPr lang="en-US" dirty="0" err="1" smtClean="0"/>
              <a:t>Lobate</a:t>
            </a:r>
            <a:r>
              <a:rPr lang="en-US" dirty="0" smtClean="0"/>
              <a:t> debris apron: debris covered glaciers. Banded terrain: possible viscous flow of an ice layer</a:t>
            </a:r>
            <a:r>
              <a:rPr lang="en-US" dirty="0" smtClean="0"/>
              <a:t>. All of these found</a:t>
            </a:r>
            <a:r>
              <a:rPr lang="en-US" baseline="0" dirty="0" smtClean="0"/>
              <a:t> in Hellas </a:t>
            </a:r>
            <a:r>
              <a:rPr lang="en-US" baseline="0" dirty="0" err="1" smtClean="0"/>
              <a:t>Planitia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50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Hellas </a:t>
            </a:r>
            <a:r>
              <a:rPr lang="en-US" dirty="0" err="1" smtClean="0"/>
              <a:t>Planitia</a:t>
            </a:r>
            <a:r>
              <a:rPr lang="en-US" dirty="0" smtClean="0"/>
              <a:t>:</a:t>
            </a:r>
            <a:r>
              <a:rPr lang="en-US" baseline="0" dirty="0" smtClean="0"/>
              <a:t> big crater in the southern hemisphere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64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Interfaces: Atmosphere-surface. Ice-rock.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8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Spacecraft</a:t>
            </a:r>
            <a:r>
              <a:rPr lang="en-US" baseline="0" dirty="0" smtClean="0"/>
              <a:t> passing over a length of the ground and sending down radar. Here we see the time delay the signal took to come back vs the distance along that track. First return: atmosphere-surface interface generally. we’re looking for returns after that.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26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68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78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99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5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5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2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6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54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5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79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A1927-8632-1642-BEEC-C09465FA569F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3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Searching for Subsurface Ice in Hellas </a:t>
            </a:r>
            <a:r>
              <a:rPr lang="en-US" dirty="0" err="1"/>
              <a:t>Planitia</a:t>
            </a:r>
            <a:r>
              <a:rPr lang="en-US" dirty="0"/>
              <a:t>, </a:t>
            </a:r>
            <a:r>
              <a:rPr lang="en-US" dirty="0" smtClean="0"/>
              <a:t>Mars</a:t>
            </a:r>
            <a:br>
              <a:rPr lang="en-US" dirty="0" smtClean="0"/>
            </a:br>
            <a:r>
              <a:rPr lang="en-US" dirty="0" smtClean="0"/>
              <a:t>Using Radar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Claire Cook, Dr. Shane Byrne, Ali </a:t>
            </a:r>
            <a:r>
              <a:rPr lang="en-US" dirty="0" err="1" smtClean="0"/>
              <a:t>Bramson</a:t>
            </a:r>
            <a:endParaRPr lang="en-US" dirty="0" smtClean="0"/>
          </a:p>
          <a:p>
            <a:r>
              <a:rPr lang="en-US" dirty="0" smtClean="0"/>
              <a:t>Lunar and Planetary Laboratory, University of Arizona</a:t>
            </a:r>
          </a:p>
          <a:p>
            <a:r>
              <a:rPr lang="en-US" dirty="0"/>
              <a:t>Space Grant Symposium</a:t>
            </a:r>
          </a:p>
          <a:p>
            <a:r>
              <a:rPr lang="en-US" dirty="0"/>
              <a:t>April 14</a:t>
            </a:r>
            <a:r>
              <a:rPr lang="en-US" baseline="30000" dirty="0"/>
              <a:t>th</a:t>
            </a:r>
            <a:r>
              <a:rPr lang="en-US" dirty="0"/>
              <a:t>, 2018</a:t>
            </a:r>
          </a:p>
          <a:p>
            <a:endParaRPr lang="en-US" dirty="0" smtClean="0"/>
          </a:p>
        </p:txBody>
      </p:sp>
      <p:pic>
        <p:nvPicPr>
          <p:cNvPr id="4" name="Picture 5" descr="AZSGC_sunse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952922" y="5026478"/>
            <a:ext cx="992833" cy="17034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84" y="5261039"/>
            <a:ext cx="1534137" cy="1418468"/>
          </a:xfrm>
          <a:prstGeom prst="rect">
            <a:avLst/>
          </a:prstGeom>
        </p:spPr>
      </p:pic>
      <p:pic>
        <p:nvPicPr>
          <p:cNvPr id="6" name="Picture 6" descr="nasa-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133" y="5359920"/>
            <a:ext cx="1541733" cy="1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70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1524000" y="1524204"/>
            <a:ext cx="0" cy="443133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709530" y="6075945"/>
            <a:ext cx="7866270" cy="174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200" y="2887655"/>
            <a:ext cx="553998" cy="14870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/>
              <a:t>Time delay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1369" y="6298382"/>
            <a:ext cx="284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Distance along track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Clutter simulation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535" y="1645997"/>
            <a:ext cx="7648663" cy="41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002" y="1648183"/>
            <a:ext cx="7644384" cy="418839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524000" y="1524204"/>
            <a:ext cx="0" cy="443133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709530" y="6075945"/>
            <a:ext cx="7866270" cy="174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200" y="2887655"/>
            <a:ext cx="553998" cy="14870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/>
              <a:t>Time delay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1369" y="6298382"/>
            <a:ext cx="284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Distance along track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Radargram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236498" y="4328967"/>
            <a:ext cx="312898" cy="60048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61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1524000" y="1524204"/>
            <a:ext cx="0" cy="443133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709530" y="6075945"/>
            <a:ext cx="7866270" cy="174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200" y="2887655"/>
            <a:ext cx="553998" cy="14870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/>
              <a:t>Time delay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1369" y="6298382"/>
            <a:ext cx="284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Distance along track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Clutter simulation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535" y="1645997"/>
            <a:ext cx="7648663" cy="418775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220456" y="4216673"/>
            <a:ext cx="312898" cy="60048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002" y="1648183"/>
            <a:ext cx="7644384" cy="418839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524000" y="1524204"/>
            <a:ext cx="0" cy="443133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709530" y="6075945"/>
            <a:ext cx="7866270" cy="174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200" y="2887655"/>
            <a:ext cx="553998" cy="14870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/>
              <a:t>Time delay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1369" y="6298382"/>
            <a:ext cx="284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Distance along track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Radargram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236498" y="4328967"/>
            <a:ext cx="312898" cy="60048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74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Confidence Rating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9856304" cy="4351338"/>
          </a:xfrm>
        </p:spPr>
        <p:txBody>
          <a:bodyPr/>
          <a:lstStyle/>
          <a:p>
            <a:r>
              <a:rPr lang="en-US" dirty="0" smtClean="0"/>
              <a:t>Lower confidence in those that are absent from the simulations but contiguous with clutter or have some curvature, which is common to clutter</a:t>
            </a:r>
          </a:p>
          <a:p>
            <a:r>
              <a:rPr lang="en-US" dirty="0" smtClean="0"/>
              <a:t>Higher confidence in those that are not contiguous with clutter or curved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448" y="3977638"/>
            <a:ext cx="3170482" cy="2395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448" y="3975098"/>
            <a:ext cx="3172968" cy="240270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952526" y="5660129"/>
            <a:ext cx="259978" cy="2781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840" y="3968919"/>
            <a:ext cx="4065777" cy="2401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6336" y="3968828"/>
            <a:ext cx="4069079" cy="240792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8844819" y="5222169"/>
            <a:ext cx="8965" cy="41727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58844" y="6341189"/>
            <a:ext cx="251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Contiguous </a:t>
            </a:r>
            <a:r>
              <a:rPr lang="en-US" smtClean="0"/>
              <a:t>with clutter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81921" y="6391989"/>
            <a:ext cx="251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Curved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9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relationship to ice features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70" y="3932850"/>
            <a:ext cx="4174328" cy="21251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57991"/>
            <a:ext cx="226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Scalloped depressions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67784" y="6057991"/>
            <a:ext cx="1983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Expanded craters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4076" y="3930972"/>
            <a:ext cx="5661166" cy="2138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5242" y="3930972"/>
            <a:ext cx="2308373" cy="21635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6539" y="6057991"/>
            <a:ext cx="17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Pedestal craters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4973" y="6057991"/>
            <a:ext cx="212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Lobate</a:t>
            </a:r>
            <a:r>
              <a:rPr lang="en-US" dirty="0" smtClean="0"/>
              <a:t> debris apron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120314" y="6057991"/>
            <a:ext cx="1718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Banded terrain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565970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For reflectors we have higher confidence in, looked at Context Camera (CTX) images of the area to identify features potentially </a:t>
            </a:r>
            <a:r>
              <a:rPr lang="en-US" sz="3200" dirty="0" smtClean="0"/>
              <a:t>associated with ice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452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772" y="0"/>
            <a:ext cx="9788037" cy="6858000"/>
          </a:xfrm>
        </p:spPr>
      </p:pic>
      <p:sp>
        <p:nvSpPr>
          <p:cNvPr id="2" name="TextBox 1"/>
          <p:cNvSpPr txBox="1"/>
          <p:nvPr/>
        </p:nvSpPr>
        <p:spPr>
          <a:xfrm>
            <a:off x="10721789" y="6304002"/>
            <a:ext cx="14702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Scallops and expanded craters from Viola </a:t>
            </a:r>
            <a:r>
              <a:rPr lang="en-US" sz="900" dirty="0"/>
              <a:t>D. and McEwen A. S. (2018), JGR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9412" y="6496968"/>
            <a:ext cx="9095872" cy="36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9412" y="6442501"/>
            <a:ext cx="67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</a:t>
            </a:r>
            <a:r>
              <a:rPr lang="it-IT" dirty="0" smtClean="0"/>
              <a:t>°E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30217" y="6442501"/>
            <a:ext cx="67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smtClean="0"/>
              <a:t>0</a:t>
            </a:r>
            <a:r>
              <a:rPr lang="it-IT" dirty="0" smtClean="0"/>
              <a:t>°E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61022" y="6442501"/>
            <a:ext cx="67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</a:t>
            </a:r>
            <a:r>
              <a:rPr lang="it-IT" dirty="0" smtClean="0"/>
              <a:t>°E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26003" y="6442501"/>
            <a:ext cx="67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0</a:t>
            </a:r>
            <a:r>
              <a:rPr lang="it-IT" dirty="0" smtClean="0"/>
              <a:t>°E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21839" y="6442502"/>
            <a:ext cx="83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100</a:t>
            </a:r>
            <a:r>
              <a:rPr lang="it-IT" dirty="0" smtClean="0"/>
              <a:t>°E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5400000">
            <a:off x="-1852590" y="2989686"/>
            <a:ext cx="6304002" cy="324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7492365" y="3182654"/>
            <a:ext cx="6304002" cy="324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96465" y="1071615"/>
            <a:ext cx="67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</a:t>
            </a:r>
            <a:r>
              <a:rPr lang="it-IT" dirty="0" smtClean="0"/>
              <a:t>°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78953" y="2967333"/>
            <a:ext cx="67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</a:t>
            </a:r>
            <a:r>
              <a:rPr lang="it-IT" dirty="0" smtClean="0"/>
              <a:t>°</a:t>
            </a:r>
            <a:r>
              <a:rPr lang="en-US" dirty="0"/>
              <a:t>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953" y="4863051"/>
            <a:ext cx="67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</a:t>
            </a:r>
            <a:r>
              <a:rPr lang="it-IT" dirty="0" smtClean="0"/>
              <a:t>°</a:t>
            </a:r>
            <a:r>
              <a:rPr lang="en-US" dirty="0"/>
              <a:t>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469451" y="79871"/>
            <a:ext cx="9095872" cy="20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2361" y="125507"/>
            <a:ext cx="2858673" cy="25346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202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649 reflectors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53" y="2179429"/>
            <a:ext cx="2404928" cy="24243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161" y="4603794"/>
            <a:ext cx="260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Scalloped depressions: 23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7353" y="2172542"/>
            <a:ext cx="6434910" cy="2431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2263" y="2179429"/>
            <a:ext cx="2586651" cy="24243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354" y="4603794"/>
            <a:ext cx="3161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Pedestal craters: 3</a:t>
            </a:r>
          </a:p>
          <a:p>
            <a:endParaRPr lang="en-US" sz="2400" dirty="0" smtClean="0"/>
          </a:p>
          <a:p>
            <a:r>
              <a:rPr lang="en-US" sz="2400" dirty="0" smtClean="0"/>
              <a:t>Near but not associated with pedestals themselves: 18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207880" y="4603794"/>
            <a:ext cx="297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Lobate</a:t>
            </a:r>
            <a:r>
              <a:rPr lang="en-US" sz="2400" dirty="0" smtClean="0"/>
              <a:t> debris apron: 1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404835" y="4603794"/>
            <a:ext cx="2404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Banded terrain: 5</a:t>
            </a:r>
            <a:endParaRPr lang="en-US" sz="24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565970"/>
            <a:ext cx="10515600" cy="56781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Higher confidence: 413</a:t>
            </a:r>
          </a:p>
        </p:txBody>
      </p:sp>
    </p:spTree>
    <p:extLst>
      <p:ext uri="{BB962C8B-B14F-4D97-AF65-F5344CB8AC3E}">
        <p14:creationId xmlns:p14="http://schemas.microsoft.com/office/powerpoint/2010/main" val="7332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831" y="1690688"/>
            <a:ext cx="4913879" cy="393518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233266" y="3427382"/>
            <a:ext cx="287866" cy="65193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49086" y="365125"/>
            <a:ext cx="10515600" cy="1325563"/>
          </a:xfrm>
        </p:spPr>
        <p:txBody>
          <a:bodyPr/>
          <a:lstStyle/>
          <a:p>
            <a:r>
              <a:rPr lang="en-US" dirty="0" smtClean="0"/>
              <a:t>Scalloped Depressions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924" y="1690688"/>
            <a:ext cx="5441017" cy="393518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49086" y="5486400"/>
            <a:ext cx="2560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7447" y="5191447"/>
            <a:ext cx="1475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4 km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009452" y="5483573"/>
            <a:ext cx="23225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838074" y="5191447"/>
            <a:ext cx="1475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4 km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7199" y="5775700"/>
            <a:ext cx="202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Radargram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96508" y="5775700"/>
            <a:ext cx="237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Overhead view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737237" y="3753349"/>
            <a:ext cx="548761" cy="32596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4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086" y="365125"/>
            <a:ext cx="10515600" cy="1325563"/>
          </a:xfrm>
        </p:spPr>
        <p:txBody>
          <a:bodyPr/>
          <a:lstStyle/>
          <a:p>
            <a:r>
              <a:rPr lang="en-US" dirty="0" smtClean="0"/>
              <a:t>Scalloped Depressions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68686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Calculated depth of the reflectors assuming a dielectric constant of 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r</a:t>
            </a:r>
            <a:r>
              <a:rPr lang="en-US" dirty="0" smtClean="0"/>
              <a:t> = 3.15 (pure ice)</a:t>
            </a:r>
          </a:p>
          <a:p>
            <a:r>
              <a:rPr lang="en-US" dirty="0" smtClean="0"/>
              <a:t>Median depth of reflectors with this dielectric constant: 165 m</a:t>
            </a:r>
          </a:p>
          <a:p>
            <a:r>
              <a:rPr lang="en-US" dirty="0" smtClean="0"/>
              <a:t>Scallops typically 10-20 m deep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366" y="1690688"/>
            <a:ext cx="5372624" cy="41723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49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1" y="0"/>
            <a:ext cx="10972798" cy="6858000"/>
          </a:xfrm>
        </p:spPr>
      </p:pic>
    </p:spTree>
    <p:extLst>
      <p:ext uri="{BB962C8B-B14F-4D97-AF65-F5344CB8AC3E}">
        <p14:creationId xmlns:p14="http://schemas.microsoft.com/office/powerpoint/2010/main" val="13236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6989"/>
            <a:ext cx="10515600" cy="1325563"/>
          </a:xfrm>
        </p:spPr>
        <p:txBody>
          <a:bodyPr/>
          <a:lstStyle/>
          <a:p>
            <a:r>
              <a:rPr lang="en-US" dirty="0" smtClean="0"/>
              <a:t>Other features: ice thicknesses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6297" y="1109387"/>
            <a:ext cx="3930995" cy="823912"/>
          </a:xfrm>
        </p:spPr>
        <p:txBody>
          <a:bodyPr/>
          <a:lstStyle/>
          <a:p>
            <a:r>
              <a:rPr lang="en-US" dirty="0" smtClean="0"/>
              <a:t>Pedestal craters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385" y="1966711"/>
            <a:ext cx="3657600" cy="3684588"/>
          </a:xfrm>
        </p:spPr>
        <p:txBody>
          <a:bodyPr/>
          <a:lstStyle/>
          <a:p>
            <a:r>
              <a:rPr lang="en-US" dirty="0" smtClean="0"/>
              <a:t>103 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0653" y="1138193"/>
            <a:ext cx="4050264" cy="823912"/>
          </a:xfrm>
        </p:spPr>
        <p:txBody>
          <a:bodyPr/>
          <a:lstStyle/>
          <a:p>
            <a:r>
              <a:rPr lang="en-US" dirty="0" err="1" smtClean="0"/>
              <a:t>Lobate</a:t>
            </a:r>
            <a:r>
              <a:rPr lang="en-US" dirty="0" smtClean="0"/>
              <a:t> debris apron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985" y="2001134"/>
            <a:ext cx="3657600" cy="3684588"/>
          </a:xfrm>
        </p:spPr>
        <p:txBody>
          <a:bodyPr/>
          <a:lstStyle/>
          <a:p>
            <a:r>
              <a:rPr lang="en-US" dirty="0" smtClean="0"/>
              <a:t>Up to 1 km</a:t>
            </a:r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8906486" y="1154188"/>
            <a:ext cx="3160643" cy="812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Banded terrain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06486" y="1926036"/>
            <a:ext cx="32823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265 m on average</a:t>
            </a:r>
            <a:endParaRPr lang="en-US" sz="2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83252" y="23370094"/>
            <a:ext cx="5231461" cy="4877985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>
            <a:off x="38590635" y="27967503"/>
            <a:ext cx="365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472647" y="27628949"/>
            <a:ext cx="1475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</a:t>
            </a:r>
            <a:r>
              <a:rPr lang="en-US" sz="1600" dirty="0" smtClean="0">
                <a:solidFill>
                  <a:schemeClr val="bg1"/>
                </a:solidFill>
              </a:rPr>
              <a:t> km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36970853" y="26233756"/>
            <a:ext cx="83129" cy="3480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78046" y="33146677"/>
            <a:ext cx="5226331" cy="5217386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H="1" flipV="1">
            <a:off x="35918640" y="38134469"/>
            <a:ext cx="32918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7297848" y="37789375"/>
            <a:ext cx="1475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</a:t>
            </a:r>
            <a:r>
              <a:rPr lang="en-US" sz="1600" dirty="0" smtClean="0">
                <a:solidFill>
                  <a:schemeClr val="bg1"/>
                </a:solidFill>
              </a:rPr>
              <a:t> km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7511" y="29091764"/>
            <a:ext cx="2836945" cy="25255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4019868" y="31344908"/>
            <a:ext cx="6388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5 km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13014960" y="30780198"/>
            <a:ext cx="30480" cy="26876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8940" y="34150920"/>
            <a:ext cx="2835516" cy="245274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3735624" y="36329715"/>
            <a:ext cx="6388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5 km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3442520" y="36505621"/>
            <a:ext cx="941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101367" y="31524868"/>
            <a:ext cx="2109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3053" y="30780198"/>
            <a:ext cx="2503797" cy="4647812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V="1">
            <a:off x="19888216" y="34825851"/>
            <a:ext cx="162572" cy="38086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1347887" y="35168274"/>
            <a:ext cx="6388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4 km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1478789" y="35360386"/>
            <a:ext cx="91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6823" y="30780198"/>
            <a:ext cx="4223874" cy="464515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910962" y="35174693"/>
            <a:ext cx="6388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4 km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6486" y="2479751"/>
            <a:ext cx="2178508" cy="20244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6485" y="4494178"/>
            <a:ext cx="2178509" cy="21690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46" y="2506250"/>
            <a:ext cx="2353639" cy="210817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247" y="4614423"/>
            <a:ext cx="2364038" cy="20488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653" y="2490158"/>
            <a:ext cx="1437849" cy="270654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0241" y="2490158"/>
            <a:ext cx="2456722" cy="271086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10108033" y="3658855"/>
            <a:ext cx="62662" cy="32228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1753266" y="3926504"/>
            <a:ext cx="45720" cy="32228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636440" y="4826290"/>
            <a:ext cx="148339" cy="32228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87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749589" cy="4351338"/>
          </a:xfrm>
        </p:spPr>
        <p:txBody>
          <a:bodyPr/>
          <a:lstStyle/>
          <a:p>
            <a:r>
              <a:rPr lang="en-US" dirty="0" smtClean="0"/>
              <a:t>We found radar reflectors </a:t>
            </a:r>
            <a:r>
              <a:rPr lang="en-US" dirty="0" smtClean="0"/>
              <a:t>near terrain associated with ice in Hellas </a:t>
            </a:r>
            <a:r>
              <a:rPr lang="en-US" dirty="0" err="1" smtClean="0"/>
              <a:t>Planitia</a:t>
            </a:r>
            <a:endParaRPr lang="en-US" dirty="0"/>
          </a:p>
          <a:p>
            <a:r>
              <a:rPr lang="en-US" dirty="0" smtClean="0"/>
              <a:t>These </a:t>
            </a:r>
            <a:r>
              <a:rPr lang="en-US" dirty="0"/>
              <a:t>reflectors </a:t>
            </a:r>
            <a:r>
              <a:rPr lang="en-US" dirty="0" smtClean="0"/>
              <a:t>allow us to constrain the thickness of the ice</a:t>
            </a:r>
          </a:p>
          <a:p>
            <a:pPr lvl="1"/>
            <a:r>
              <a:rPr lang="en-US" dirty="0" smtClean="0"/>
              <a:t>Reflectors are 100s of meters deep if associated with the bottom of the ice layer</a:t>
            </a:r>
            <a:endParaRPr lang="en-US" dirty="0" smtClean="0"/>
          </a:p>
          <a:p>
            <a:r>
              <a:rPr lang="en-US" dirty="0" smtClean="0"/>
              <a:t>Future work:</a:t>
            </a:r>
          </a:p>
          <a:p>
            <a:pPr lvl="1"/>
            <a:r>
              <a:rPr lang="en-US" dirty="0" smtClean="0"/>
              <a:t>Additional analysis of reflectors near scalloped depressions to determine ice purity</a:t>
            </a:r>
          </a:p>
          <a:p>
            <a:pPr lvl="1"/>
            <a:r>
              <a:rPr lang="en-US" dirty="0" smtClean="0"/>
              <a:t>Additional analysis of reflectors near other features like pedestal craters</a:t>
            </a:r>
          </a:p>
        </p:txBody>
      </p:sp>
    </p:spTree>
    <p:extLst>
      <p:ext uri="{BB962C8B-B14F-4D97-AF65-F5344CB8AC3E}">
        <p14:creationId xmlns:p14="http://schemas.microsoft.com/office/powerpoint/2010/main" val="87972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571892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Jack </a:t>
            </a:r>
            <a:r>
              <a:rPr lang="en-US" sz="3200" dirty="0"/>
              <a:t>Holt and Michael </a:t>
            </a:r>
            <a:r>
              <a:rPr lang="en-US" sz="3200" dirty="0" err="1"/>
              <a:t>Christoffersen</a:t>
            </a:r>
            <a:r>
              <a:rPr lang="en-US" sz="3200" dirty="0"/>
              <a:t> provided the clutter </a:t>
            </a:r>
            <a:r>
              <a:rPr lang="en-US" sz="3200" dirty="0" smtClean="0"/>
              <a:t>simulations</a:t>
            </a:r>
            <a:endParaRPr lang="en-US" sz="3200" i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84" y="5261039"/>
            <a:ext cx="1534137" cy="1418468"/>
          </a:xfrm>
          <a:prstGeom prst="rect">
            <a:avLst/>
          </a:prstGeom>
        </p:spPr>
      </p:pic>
      <p:pic>
        <p:nvPicPr>
          <p:cNvPr id="5" name="Picture 6" descr="nasa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8628" y="5280980"/>
            <a:ext cx="1541733" cy="1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ZSGC_sunse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952922" y="5026478"/>
            <a:ext cx="992833" cy="17034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5143" y="5181098"/>
            <a:ext cx="1653612" cy="157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9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799" y="-1865607"/>
            <a:ext cx="15268572" cy="1194320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1982" y="2780434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Thank You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841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Banded Terrain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415643" cy="4351338"/>
          </a:xfrm>
        </p:spPr>
        <p:txBody>
          <a:bodyPr>
            <a:normAutofit/>
          </a:bodyPr>
          <a:lstStyle/>
          <a:p>
            <a:pPr marL="545497" indent="-545497">
              <a:buFont typeface="Arial" panose="020B0604020202020204" pitchFamily="34" charset="0"/>
              <a:buChar char="•"/>
            </a:pPr>
            <a:r>
              <a:rPr lang="en-US" dirty="0"/>
              <a:t>Ice </a:t>
            </a:r>
            <a:r>
              <a:rPr lang="en-US" dirty="0" smtClean="0"/>
              <a:t>and </a:t>
            </a:r>
            <a:r>
              <a:rPr lang="en-US" dirty="0"/>
              <a:t>salt-related processes </a:t>
            </a:r>
            <a:r>
              <a:rPr lang="en-US" dirty="0" smtClean="0"/>
              <a:t>have </a:t>
            </a:r>
            <a:r>
              <a:rPr lang="en-US" dirty="0"/>
              <a:t>been suggested for the origin of </a:t>
            </a:r>
            <a:r>
              <a:rPr lang="en-US" dirty="0" smtClean="0"/>
              <a:t>this terrain.</a:t>
            </a:r>
          </a:p>
          <a:p>
            <a:pPr marL="545497" indent="-545497">
              <a:buFont typeface="Arial" panose="020B0604020202020204" pitchFamily="34" charset="0"/>
              <a:buChar char="•"/>
            </a:pPr>
            <a:r>
              <a:rPr lang="en-US" dirty="0"/>
              <a:t>Calculated depth of the reflectors assuming </a:t>
            </a:r>
            <a:r>
              <a:rPr lang="en-US" dirty="0" err="1"/>
              <a:t>ε</a:t>
            </a:r>
            <a:r>
              <a:rPr lang="en-US" baseline="-25000" dirty="0" err="1"/>
              <a:t>r</a:t>
            </a:r>
            <a:r>
              <a:rPr lang="en-US" baseline="-25000" dirty="0"/>
              <a:t> </a:t>
            </a:r>
            <a:r>
              <a:rPr lang="en-US" dirty="0" smtClean="0"/>
              <a:t>= 3.15 </a:t>
            </a:r>
            <a:r>
              <a:rPr lang="en-US" dirty="0"/>
              <a:t>(pure ice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/>
              <a:t>ε</a:t>
            </a:r>
            <a:r>
              <a:rPr lang="en-US" baseline="-25000" dirty="0" err="1"/>
              <a:t>r</a:t>
            </a:r>
            <a:r>
              <a:rPr lang="en-US" baseline="-25000" dirty="0"/>
              <a:t> </a:t>
            </a:r>
            <a:r>
              <a:rPr lang="en-US" dirty="0"/>
              <a:t>= </a:t>
            </a:r>
            <a:r>
              <a:rPr lang="en-US" dirty="0" smtClean="0"/>
              <a:t>6 (salt).</a:t>
            </a:r>
          </a:p>
          <a:p>
            <a:pPr marL="545497" indent="-545497">
              <a:buFont typeface="Arial" panose="020B0604020202020204" pitchFamily="34" charset="0"/>
              <a:buChar char="•"/>
            </a:pPr>
            <a:r>
              <a:rPr lang="en-US" dirty="0"/>
              <a:t>The median depth </a:t>
            </a:r>
            <a:r>
              <a:rPr lang="en-US" dirty="0" smtClean="0"/>
              <a:t>with </a:t>
            </a:r>
            <a:r>
              <a:rPr lang="en-US" dirty="0" err="1"/>
              <a:t>ε</a:t>
            </a:r>
            <a:r>
              <a:rPr lang="en-US" baseline="-25000" dirty="0" err="1"/>
              <a:t>r</a:t>
            </a:r>
            <a:r>
              <a:rPr lang="en-US" baseline="-25000" dirty="0"/>
              <a:t> </a:t>
            </a:r>
            <a:r>
              <a:rPr lang="en-US" dirty="0"/>
              <a:t>= </a:t>
            </a:r>
            <a:r>
              <a:rPr lang="en-US" dirty="0" smtClean="0"/>
              <a:t>3.15 </a:t>
            </a:r>
            <a:r>
              <a:rPr lang="en-US" dirty="0"/>
              <a:t>is 265 m and </a:t>
            </a:r>
            <a:r>
              <a:rPr lang="en-US" dirty="0" smtClean="0"/>
              <a:t>with 6 </a:t>
            </a:r>
            <a:r>
              <a:rPr lang="en-US" dirty="0"/>
              <a:t>is 192 m.</a:t>
            </a:r>
          </a:p>
          <a:p>
            <a:pPr marL="545497" indent="-545497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6466" y="285613"/>
            <a:ext cx="3909217" cy="307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6466" y="3588304"/>
            <a:ext cx="3909217" cy="306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Introduction: Ice on 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19365" cy="4611034"/>
          </a:xfrm>
        </p:spPr>
        <p:txBody>
          <a:bodyPr>
            <a:normAutofit/>
          </a:bodyPr>
          <a:lstStyle/>
          <a:p>
            <a:r>
              <a:rPr lang="en-US" sz="3200" dirty="0"/>
              <a:t>Could be a resource for future human exploration</a:t>
            </a:r>
          </a:p>
          <a:p>
            <a:r>
              <a:rPr lang="en-US" sz="3200" dirty="0" smtClean="0"/>
              <a:t>Gives </a:t>
            </a:r>
            <a:r>
              <a:rPr lang="en-US" sz="3200" dirty="0" smtClean="0"/>
              <a:t>insight into Mars’ climate history</a:t>
            </a:r>
          </a:p>
          <a:p>
            <a:pPr lvl="1"/>
            <a:r>
              <a:rPr lang="en-US" sz="2800" dirty="0" smtClean="0"/>
              <a:t>Purity</a:t>
            </a:r>
          </a:p>
          <a:p>
            <a:pPr lvl="1"/>
            <a:r>
              <a:rPr lang="en-US" sz="2800" dirty="0" smtClean="0"/>
              <a:t>Distribution</a:t>
            </a:r>
          </a:p>
          <a:p>
            <a:pPr lvl="1"/>
            <a:r>
              <a:rPr lang="en-US" sz="2800" dirty="0" smtClean="0"/>
              <a:t>Depth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565" y="1825625"/>
            <a:ext cx="3810000" cy="330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6883" y="5136869"/>
            <a:ext cx="3033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credit: NASA/Pat Rawlings</a:t>
            </a:r>
          </a:p>
        </p:txBody>
      </p:sp>
    </p:spTree>
    <p:extLst>
      <p:ext uri="{BB962C8B-B14F-4D97-AF65-F5344CB8AC3E}">
        <p14:creationId xmlns:p14="http://schemas.microsoft.com/office/powerpoint/2010/main" val="11001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of </a:t>
            </a:r>
            <a:r>
              <a:rPr lang="en-US" dirty="0" smtClean="0"/>
              <a:t>Subsurface Ice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99" y="4331088"/>
            <a:ext cx="4174328" cy="21251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06050"/>
            <a:ext cx="226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Scalloped depressions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67784" y="6412138"/>
            <a:ext cx="1983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Expanded craters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4077" y="4331089"/>
            <a:ext cx="5661166" cy="2138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5242" y="4343329"/>
            <a:ext cx="2308373" cy="21635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9951" y="6389109"/>
            <a:ext cx="17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Pedestal craters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14586" y="6382039"/>
            <a:ext cx="212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Lobate</a:t>
            </a:r>
            <a:r>
              <a:rPr lang="en-US" dirty="0" smtClean="0"/>
              <a:t> debris apron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120315" y="6406050"/>
            <a:ext cx="1718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Banded terrain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565970"/>
            <a:ext cx="9282115" cy="4351338"/>
          </a:xfrm>
        </p:spPr>
        <p:txBody>
          <a:bodyPr/>
          <a:lstStyle/>
          <a:p>
            <a:r>
              <a:rPr lang="en-US" dirty="0" smtClean="0"/>
              <a:t>Scallops and expanded craters: collapse by sublimation of subsurface ice</a:t>
            </a:r>
          </a:p>
          <a:p>
            <a:r>
              <a:rPr lang="en-US" dirty="0" smtClean="0"/>
              <a:t>Pedestal craters: ice armored by </a:t>
            </a:r>
            <a:r>
              <a:rPr lang="en-US" dirty="0" err="1" smtClean="0"/>
              <a:t>ejecta</a:t>
            </a:r>
            <a:r>
              <a:rPr lang="en-US" dirty="0" smtClean="0"/>
              <a:t>, lost in surroundings</a:t>
            </a:r>
          </a:p>
          <a:p>
            <a:r>
              <a:rPr lang="en-US" dirty="0" err="1" smtClean="0"/>
              <a:t>Lobate</a:t>
            </a:r>
            <a:r>
              <a:rPr lang="en-US" dirty="0" smtClean="0"/>
              <a:t> debris apron: debris covered glaciers</a:t>
            </a:r>
          </a:p>
          <a:p>
            <a:r>
              <a:rPr lang="en-US" dirty="0" smtClean="0"/>
              <a:t>Banded terrain: possible viscous flow of an ice layer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398859"/>
            <a:ext cx="6189666" cy="57912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55" y="398859"/>
            <a:ext cx="5275678" cy="6082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7317" y="3974630"/>
            <a:ext cx="16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Hellas </a:t>
            </a:r>
            <a:r>
              <a:rPr lang="en-US" dirty="0" err="1" smtClean="0"/>
              <a:t>Planitia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20919" y="3749676"/>
            <a:ext cx="16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Hellas </a:t>
            </a:r>
            <a:r>
              <a:rPr lang="en-US" dirty="0" err="1" smtClean="0">
                <a:solidFill>
                  <a:schemeClr val="bg1"/>
                </a:solidFill>
              </a:rPr>
              <a:t>Planitia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6453" y="6581001"/>
            <a:ext cx="1864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</a:t>
            </a:r>
            <a:r>
              <a:rPr lang="en-US" sz="1200" dirty="0" smtClean="0"/>
              <a:t>credits: NASA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64728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2446" y="2576195"/>
            <a:ext cx="9549384" cy="13016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What are the properties of ice in Hellas </a:t>
            </a:r>
            <a:r>
              <a:rPr lang="en-US" sz="4000" dirty="0" err="1" smtClean="0"/>
              <a:t>Planitia</a:t>
            </a:r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984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Radar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099313" cy="4396271"/>
          </a:xfrm>
        </p:spPr>
        <p:txBody>
          <a:bodyPr/>
          <a:lstStyle/>
          <a:p>
            <a:r>
              <a:rPr lang="en-US" dirty="0" smtClean="0"/>
              <a:t>Allows us to probe the subsurface</a:t>
            </a:r>
          </a:p>
          <a:p>
            <a:pPr lvl="1"/>
            <a:r>
              <a:rPr lang="en-US" dirty="0"/>
              <a:t>Radar reflects off the interface between materials with different dielectric </a:t>
            </a:r>
            <a:r>
              <a:rPr lang="en-US" dirty="0" smtClean="0"/>
              <a:t>constants</a:t>
            </a:r>
          </a:p>
          <a:p>
            <a:pPr lvl="1"/>
            <a:r>
              <a:rPr lang="en-US" dirty="0"/>
              <a:t>Dielectric constant relates to the speed at which electromagnetic waves move through a </a:t>
            </a:r>
            <a:r>
              <a:rPr lang="en-US" dirty="0" smtClean="0"/>
              <a:t>material</a:t>
            </a:r>
          </a:p>
          <a:p>
            <a:r>
              <a:rPr lang="en-US" dirty="0" err="1" smtClean="0"/>
              <a:t>SHAllow</a:t>
            </a:r>
            <a:r>
              <a:rPr lang="en-US" dirty="0" smtClean="0"/>
              <a:t> </a:t>
            </a:r>
            <a:r>
              <a:rPr lang="en-US" dirty="0" err="1" smtClean="0"/>
              <a:t>RADar</a:t>
            </a:r>
            <a:r>
              <a:rPr lang="en-US" dirty="0" smtClean="0"/>
              <a:t> (SHARAD) on the Mars Reconnaissance Orbiter</a:t>
            </a:r>
          </a:p>
          <a:p>
            <a:pPr lvl="1"/>
            <a:r>
              <a:rPr lang="en-US" dirty="0" smtClean="0"/>
              <a:t>Looked at </a:t>
            </a:r>
            <a:r>
              <a:rPr lang="en-US" dirty="0" err="1" smtClean="0"/>
              <a:t>radargrams</a:t>
            </a:r>
            <a:r>
              <a:rPr lang="en-US" dirty="0" smtClean="0"/>
              <a:t> for 368 tracks covering Hellas </a:t>
            </a:r>
            <a:r>
              <a:rPr lang="en-US" dirty="0" err="1" smtClean="0"/>
              <a:t>Planitia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526" y="1785938"/>
            <a:ext cx="4482880" cy="2801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7526" y="4586429"/>
            <a:ext cx="3033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credit: NASA/JPL</a:t>
            </a:r>
          </a:p>
        </p:txBody>
      </p:sp>
    </p:spTree>
    <p:extLst>
      <p:ext uri="{BB962C8B-B14F-4D97-AF65-F5344CB8AC3E}">
        <p14:creationId xmlns:p14="http://schemas.microsoft.com/office/powerpoint/2010/main" val="5942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1524000" y="1524204"/>
            <a:ext cx="0" cy="443133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709530" y="6075945"/>
            <a:ext cx="7866270" cy="174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200" y="2887655"/>
            <a:ext cx="553998" cy="14870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/>
              <a:t>Time delay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1369" y="6298382"/>
            <a:ext cx="284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Distance along track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Radargram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5044" y="1648183"/>
            <a:ext cx="7635240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Clutter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Reflections from off-nadir surface topography</a:t>
            </a:r>
          </a:p>
          <a:p>
            <a:r>
              <a:rPr lang="en-US" dirty="0" smtClean="0"/>
              <a:t>Can appear at delay times similar to subsurface reflectors</a:t>
            </a:r>
          </a:p>
          <a:p>
            <a:r>
              <a:rPr lang="en-US" dirty="0" smtClean="0"/>
              <a:t>To avoid: compare to simulations of what the radar would see based solely on surface topography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804" y="3929633"/>
            <a:ext cx="4216400" cy="2382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4945" y="3924955"/>
            <a:ext cx="4243458" cy="23869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7604" y="6396594"/>
            <a:ext cx="326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</a:t>
            </a:r>
            <a:r>
              <a:rPr lang="en-US" dirty="0" err="1" smtClean="0"/>
              <a:t>adargram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88367" y="6396594"/>
            <a:ext cx="326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Clutter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909</Words>
  <Application>Microsoft Macintosh PowerPoint</Application>
  <PresentationFormat>Widescreen</PresentationFormat>
  <Paragraphs>156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Calibri Light</vt:lpstr>
      <vt:lpstr>Arial</vt:lpstr>
      <vt:lpstr>Office Theme</vt:lpstr>
      <vt:lpstr>Searching for Subsurface Ice in Hellas Planitia, Mars Using Radar</vt:lpstr>
      <vt:lpstr>PowerPoint Presentation</vt:lpstr>
      <vt:lpstr>Introduction: Ice on Mars</vt:lpstr>
      <vt:lpstr>Signs of Subsurface Ice</vt:lpstr>
      <vt:lpstr>PowerPoint Presentation</vt:lpstr>
      <vt:lpstr>PowerPoint Presentation</vt:lpstr>
      <vt:lpstr>Methods: Radar</vt:lpstr>
      <vt:lpstr>Radargram</vt:lpstr>
      <vt:lpstr>Methods: Clutter</vt:lpstr>
      <vt:lpstr>Clutter simulation</vt:lpstr>
      <vt:lpstr>Radargram</vt:lpstr>
      <vt:lpstr>Clutter simulation</vt:lpstr>
      <vt:lpstr>Radargram</vt:lpstr>
      <vt:lpstr>Methods: Confidence Rating</vt:lpstr>
      <vt:lpstr>Methods: relationship to ice features</vt:lpstr>
      <vt:lpstr>PowerPoint Presentation</vt:lpstr>
      <vt:lpstr>Results: 649 reflectors</vt:lpstr>
      <vt:lpstr>Scalloped Depressions</vt:lpstr>
      <vt:lpstr>Scalloped Depressions</vt:lpstr>
      <vt:lpstr>Other features: ice thicknesses</vt:lpstr>
      <vt:lpstr>Conclusions</vt:lpstr>
      <vt:lpstr>Acknowledgements</vt:lpstr>
      <vt:lpstr>Thank You</vt:lpstr>
      <vt:lpstr>Banded Terrain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for Subsurface Ice in Hellas Planitia, Mars Using Radar</dc:title>
  <dc:creator>Cook, Claire Wakefield - (clairec)</dc:creator>
  <cp:lastModifiedBy>Microsoft Office User</cp:lastModifiedBy>
  <cp:revision>305</cp:revision>
  <dcterms:created xsi:type="dcterms:W3CDTF">2018-03-17T04:15:52Z</dcterms:created>
  <dcterms:modified xsi:type="dcterms:W3CDTF">2018-03-31T00:50:36Z</dcterms:modified>
</cp:coreProperties>
</file>